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3" r:id="rId3"/>
    <p:sldId id="261" r:id="rId4"/>
    <p:sldId id="256" r:id="rId5"/>
    <p:sldId id="257" r:id="rId6"/>
    <p:sldId id="258" r:id="rId7"/>
    <p:sldId id="259" r:id="rId8"/>
    <p:sldId id="265" r:id="rId9"/>
    <p:sldId id="26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6320" autoAdjust="0"/>
  </p:normalViewPr>
  <p:slideViewPr>
    <p:cSldViewPr snapToGrid="0">
      <p:cViewPr varScale="1">
        <p:scale>
          <a:sx n="60" d="100"/>
          <a:sy n="60" d="100"/>
        </p:scale>
        <p:origin x="12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F41B5-4A7A-4796-9454-9C7BDEB30631}"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4FC75-E3DA-4541-8882-A05E0C6A60F2}" type="slidenum">
              <a:rPr lang="en-US" smtClean="0"/>
              <a:t>‹#›</a:t>
            </a:fld>
            <a:endParaRPr lang="en-US"/>
          </a:p>
        </p:txBody>
      </p:sp>
    </p:spTree>
    <p:extLst>
      <p:ext uri="{BB962C8B-B14F-4D97-AF65-F5344CB8AC3E}">
        <p14:creationId xmlns:p14="http://schemas.microsoft.com/office/powerpoint/2010/main" val="381016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going</a:t>
            </a:r>
            <a:r>
              <a:rPr lang="en-US" baseline="0" dirty="0"/>
              <a:t> over just a few of the web-based and mobile resources that you can use to help prepare for and respond to emergencies and disasters. This is by no means an exhaustive list, but hopefully you’ll leave this session with at least a few ideas about how to harass technology to boost your preparedness efforts.</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1</a:t>
            </a:fld>
            <a:endParaRPr lang="en-US"/>
          </a:p>
        </p:txBody>
      </p:sp>
    </p:spTree>
    <p:extLst>
      <p:ext uri="{BB962C8B-B14F-4D97-AF65-F5344CB8AC3E}">
        <p14:creationId xmlns:p14="http://schemas.microsoft.com/office/powerpoint/2010/main" val="26303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just a whirlwind</a:t>
            </a:r>
            <a:r>
              <a:rPr lang="en-US" baseline="0" dirty="0"/>
              <a:t> tour of some of the web and mobile disaster resources available to you and your institution. Please refer to the handout for a list of the </a:t>
            </a:r>
            <a:r>
              <a:rPr lang="en-US" baseline="0" dirty="0" err="1"/>
              <a:t>urls</a:t>
            </a:r>
            <a:r>
              <a:rPr lang="en-US" baseline="0" dirty="0"/>
              <a:t> mentioned during the presentation. I’m more than happy to answer any questions, so feel free to get in touch!</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10</a:t>
            </a:fld>
            <a:endParaRPr lang="en-US"/>
          </a:p>
        </p:txBody>
      </p:sp>
    </p:spTree>
    <p:extLst>
      <p:ext uri="{BB962C8B-B14F-4D97-AF65-F5344CB8AC3E}">
        <p14:creationId xmlns:p14="http://schemas.microsoft.com/office/powerpoint/2010/main" val="152367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might already be familiar with </a:t>
            </a:r>
            <a:r>
              <a:rPr lang="en-US" dirty="0" err="1"/>
              <a:t>dPlan</a:t>
            </a:r>
            <a:r>
              <a:rPr lang="en-US" baseline="0" dirty="0"/>
              <a:t>, a slightly older resource that nevertheless has proven to be an effective tool. It is available for free at dPlan.org, and it walks you through the process of developing a disaster plan. With a fairly straightforward interface, you can simply enter information about your institution into the program, and it will produce a custom disaster plan.</a:t>
            </a:r>
            <a:endParaRPr lang="en-US" dirty="0"/>
          </a:p>
          <a:p>
            <a:endParaRPr lang="en-US" dirty="0"/>
          </a:p>
          <a:p>
            <a:r>
              <a:rPr lang="en-US" dirty="0" err="1"/>
              <a:t>dPlan</a:t>
            </a:r>
            <a:r>
              <a:rPr lang="en-US" dirty="0"/>
              <a:t> was prepared by Northeast Document Conservation Center (NEDCC) and the Massachusetts Board of Library Commissioners (MBLC). Template development</a:t>
            </a:r>
            <a:r>
              <a:rPr lang="en-US" baseline="0" dirty="0"/>
              <a:t> </a:t>
            </a:r>
            <a:r>
              <a:rPr lang="en-US" dirty="0"/>
              <a:t>was funded by the National Center for Preservation Technology and Training (NCPTT) and the Institute of Museum and Library Services (IMLS).</a:t>
            </a:r>
          </a:p>
          <a:p>
            <a:endParaRPr lang="en-US" dirty="0"/>
          </a:p>
          <a:p>
            <a:r>
              <a:rPr lang="en-US" dirty="0"/>
              <a:t>This</a:t>
            </a:r>
            <a:r>
              <a:rPr lang="en-US" baseline="0" dirty="0"/>
              <a:t> is a great place to start if you don’t have a disaster plan in place. </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2</a:t>
            </a:fld>
            <a:endParaRPr lang="en-US"/>
          </a:p>
        </p:txBody>
      </p:sp>
    </p:spTree>
    <p:extLst>
      <p:ext uri="{BB962C8B-B14F-4D97-AF65-F5344CB8AC3E}">
        <p14:creationId xmlns:p14="http://schemas.microsoft.com/office/powerpoint/2010/main" val="44814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we’ve learned from Ann Frellsen about some of the principles of salvaging collections. One of the best ways to learn about this type of response is to see it in action. The Field Guide to Emergency Response is a resource originally created by Heritage Preservation and now under the copyright of FAIC. The guide is a printed book, but it also includes a DVD on salvage. These videos are now available to view for free on the AIC YouTube channel. Go to tinyurl.com/</a:t>
            </a:r>
            <a:r>
              <a:rPr lang="en-US" baseline="0" dirty="0" err="1"/>
              <a:t>fieldguidevideos</a:t>
            </a:r>
            <a:r>
              <a:rPr lang="en-US" baseline="0" dirty="0"/>
              <a:t> to watch the full series. Videos include:</a:t>
            </a:r>
            <a:endParaRPr lang="en-US" dirty="0"/>
          </a:p>
          <a:p>
            <a:endParaRPr lang="en-US" dirty="0"/>
          </a:p>
          <a:p>
            <a:r>
              <a:rPr lang="en-US" dirty="0"/>
              <a:t>Getting Started</a:t>
            </a:r>
          </a:p>
          <a:p>
            <a:r>
              <a:rPr lang="en-US" dirty="0"/>
              <a:t>Water</a:t>
            </a:r>
          </a:p>
          <a:p>
            <a:r>
              <a:rPr lang="en-US" dirty="0"/>
              <a:t>Mold </a:t>
            </a:r>
          </a:p>
          <a:p>
            <a:r>
              <a:rPr lang="en-US" dirty="0"/>
              <a:t>Mud</a:t>
            </a:r>
          </a:p>
          <a:p>
            <a:r>
              <a:rPr lang="en-US" dirty="0"/>
              <a:t>Bleeding</a:t>
            </a:r>
            <a:r>
              <a:rPr lang="en-US" baseline="0" dirty="0"/>
              <a:t> Dyes</a:t>
            </a:r>
          </a:p>
          <a:p>
            <a:r>
              <a:rPr lang="en-US" baseline="0" dirty="0"/>
              <a:t>Corrosion</a:t>
            </a:r>
          </a:p>
          <a:p>
            <a:r>
              <a:rPr lang="en-US" baseline="0" dirty="0"/>
              <a:t>Soot and Ash</a:t>
            </a:r>
          </a:p>
          <a:p>
            <a:r>
              <a:rPr lang="en-US" baseline="0" dirty="0"/>
              <a:t>Broken Objects</a:t>
            </a:r>
          </a:p>
          <a:p>
            <a:r>
              <a:rPr lang="en-US" baseline="0" dirty="0"/>
              <a:t>Pests</a:t>
            </a:r>
          </a:p>
          <a:p>
            <a:r>
              <a:rPr lang="en-US" baseline="0" dirty="0"/>
              <a:t>Hazardous Materials</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3</a:t>
            </a:fld>
            <a:endParaRPr lang="en-US"/>
          </a:p>
        </p:txBody>
      </p:sp>
    </p:spTree>
    <p:extLst>
      <p:ext uri="{BB962C8B-B14F-4D97-AF65-F5344CB8AC3E}">
        <p14:creationId xmlns:p14="http://schemas.microsoft.com/office/powerpoint/2010/main" val="145280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a:t>
            </a:r>
            <a:r>
              <a:rPr lang="en-US" baseline="0" dirty="0"/>
              <a:t>g on to applications. I highly recommend that everyone explore the mobile offerings from the American Red Cross. These programs are updated frequently, and include straightforward pieces of advice on how to handle emergencies. </a:t>
            </a:r>
            <a:endParaRPr lang="en-US" dirty="0"/>
          </a:p>
          <a:p>
            <a:endParaRPr lang="en-US" dirty="0"/>
          </a:p>
          <a:p>
            <a:pPr marL="228600" indent="-228600">
              <a:buFont typeface="+mj-lt"/>
              <a:buAutoNum type="arabicPeriod"/>
            </a:pPr>
            <a:r>
              <a:rPr lang="en-US" dirty="0"/>
              <a:t>First Aid by American Red Cross provides free lifesaving first aid instruction and disaster preparedness information, including videos, interactive quizzes and simple step-by-step advice.</a:t>
            </a:r>
          </a:p>
          <a:p>
            <a:pPr marL="228600" indent="-228600">
              <a:buFont typeface="+mj-lt"/>
              <a:buAutoNum type="arabicPeriod"/>
            </a:pPr>
            <a:r>
              <a:rPr lang="en-US" dirty="0"/>
              <a:t>Red Cross Emergency is an “all-inclusive” app that combines more than 35 different severe weather and emergency alerts from natural to man-made, giving users real-time information about incidents that are about to occur in their location.</a:t>
            </a:r>
          </a:p>
          <a:p>
            <a:pPr marL="228600" indent="-228600">
              <a:buFont typeface="+mj-lt"/>
              <a:buAutoNum type="arabicPeriod"/>
            </a:pPr>
            <a:r>
              <a:rPr lang="en-US" dirty="0"/>
              <a:t>Earthquake - American Red Cross app provides step-by-step instructions on what to do before/during/after an earthquake. It also includes an "I'm Safe" feature to notify family and friends that you are okay.</a:t>
            </a:r>
          </a:p>
          <a:p>
            <a:pPr marL="228600" indent="-228600">
              <a:buFont typeface="+mj-lt"/>
              <a:buAutoNum type="arabicPeriod"/>
            </a:pPr>
            <a:r>
              <a:rPr lang="en-US" dirty="0"/>
              <a:t>Flood by American Red Cross app provides flood warning alerts, location of open shelters, information about dealing with floods and power outages and a customizable "I'm Safe" notification.</a:t>
            </a:r>
          </a:p>
          <a:p>
            <a:pPr marL="228600" indent="-228600">
              <a:buFont typeface="+mj-lt"/>
              <a:buAutoNum type="arabicPeriod"/>
            </a:pPr>
            <a:r>
              <a:rPr lang="en-US" dirty="0"/>
              <a:t>Hurricane by American Red Cross app provides access to local and real time information on what to do before, during and after hurricanes, including an "I'm safe" messaging alert.</a:t>
            </a:r>
          </a:p>
          <a:p>
            <a:pPr marL="228600" indent="-228600">
              <a:buFont typeface="+mj-lt"/>
              <a:buAutoNum type="arabicPeriod"/>
            </a:pPr>
            <a:r>
              <a:rPr lang="en-US" dirty="0"/>
              <a:t>Tornado by American Red Cross app provides access to local and real time information on what to do before, during and after a tornado, including an audible siren when NOAA issues a tornado warning even if your app is closed.</a:t>
            </a:r>
          </a:p>
          <a:p>
            <a:pPr marL="228600" indent="-228600">
              <a:buFont typeface="+mj-lt"/>
              <a:buAutoNum type="arabicPeriod"/>
            </a:pPr>
            <a:r>
              <a:rPr lang="en-US" dirty="0"/>
              <a:t>Wildfires by American Red Cross shows where NOAA has issued wildfire warnings, notifies you when a new wildfire occurs and gives you a current view of the wildfire's track and perimeter. You can also let loved ones know that you are safe even if the power is out and learn what steps you should take to prepare your family, home and pets.</a:t>
            </a:r>
          </a:p>
          <a:p>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4</a:t>
            </a:fld>
            <a:endParaRPr lang="en-US"/>
          </a:p>
        </p:txBody>
      </p:sp>
    </p:spTree>
    <p:extLst>
      <p:ext uri="{BB962C8B-B14F-4D97-AF65-F5344CB8AC3E}">
        <p14:creationId xmlns:p14="http://schemas.microsoft.com/office/powerpoint/2010/main" val="103693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show of hands: how many</a:t>
            </a:r>
            <a:r>
              <a:rPr lang="en-US" baseline="0" dirty="0"/>
              <a:t> of you are familiar with the Emergency Response and Salvage Wheel? How many knew there was a free app?</a:t>
            </a:r>
            <a:endParaRPr lang="en-US" dirty="0"/>
          </a:p>
          <a:p>
            <a:endParaRPr lang="en-US" dirty="0"/>
          </a:p>
          <a:p>
            <a:r>
              <a:rPr lang="en-US" dirty="0"/>
              <a:t>Emergency Response and Salvage Wheel has been used by museums, libraries, and archives around the world. The mobile app makes the Wheel's invaluable guidance accessible to anyone who is in need of practical advice for saving collections in the first 48 hours after disaster strikes.</a:t>
            </a:r>
          </a:p>
          <a:p>
            <a:endParaRPr lang="en-US" dirty="0"/>
          </a:p>
          <a:p>
            <a:r>
              <a:rPr lang="en-US" dirty="0"/>
              <a:t>The app provides the same reliable content found in the original Wheel, outlining critical stages of disaster response and provides practical salvage tips for nine types of collections, from photographs to natural history specimens. </a:t>
            </a:r>
          </a:p>
          <a:p>
            <a:endParaRPr lang="en-US" dirty="0"/>
          </a:p>
          <a:p>
            <a:r>
              <a:rPr lang="en-US" dirty="0"/>
              <a:t>This information can help users protect precious collections and significant records, access reliable information instantly, and save damaged objects. The app was created in partnership with the National Center for Preservation Technology and Training.</a:t>
            </a:r>
          </a:p>
        </p:txBody>
      </p:sp>
      <p:sp>
        <p:nvSpPr>
          <p:cNvPr id="4" name="Slide Number Placeholder 3"/>
          <p:cNvSpPr>
            <a:spLocks noGrp="1"/>
          </p:cNvSpPr>
          <p:nvPr>
            <p:ph type="sldNum" sz="quarter" idx="10"/>
          </p:nvPr>
        </p:nvSpPr>
        <p:spPr/>
        <p:txBody>
          <a:bodyPr/>
          <a:lstStyle/>
          <a:p>
            <a:fld id="{2EA4FC75-E3DA-4541-8882-A05E0C6A60F2}" type="slidenum">
              <a:rPr lang="en-US" smtClean="0"/>
              <a:t>5</a:t>
            </a:fld>
            <a:endParaRPr lang="en-US"/>
          </a:p>
        </p:txBody>
      </p:sp>
    </p:spTree>
    <p:extLst>
      <p:ext uri="{BB962C8B-B14F-4D97-AF65-F5344CB8AC3E}">
        <p14:creationId xmlns:p14="http://schemas.microsoft.com/office/powerpoint/2010/main" val="326584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Library</a:t>
            </a:r>
            <a:r>
              <a:rPr lang="en-US" baseline="0" dirty="0"/>
              <a:t> of Medicine at the National Institutes of Health developed an application called “Library Floods” which c</a:t>
            </a:r>
            <a:r>
              <a:rPr lang="en-US" dirty="0"/>
              <a:t>overs basic steps for recovering collections after a water emergency. There are specific instructions for different</a:t>
            </a:r>
            <a:r>
              <a:rPr lang="en-US" baseline="0" dirty="0"/>
              <a:t> types of materials, as well as information on health and safety.</a:t>
            </a:r>
            <a:r>
              <a:rPr lang="en-US" dirty="0"/>
              <a:t> </a:t>
            </a:r>
          </a:p>
          <a:p>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6</a:t>
            </a:fld>
            <a:endParaRPr lang="en-US"/>
          </a:p>
        </p:txBody>
      </p:sp>
    </p:spTree>
    <p:extLst>
      <p:ext uri="{BB962C8B-B14F-4D97-AF65-F5344CB8AC3E}">
        <p14:creationId xmlns:p14="http://schemas.microsoft.com/office/powerpoint/2010/main" val="33905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 enter the app, you’ll find</a:t>
            </a:r>
            <a:r>
              <a:rPr lang="en-US" dirty="0"/>
              <a:t> information on</a:t>
            </a:r>
            <a:r>
              <a:rPr lang="en-US" baseline="0" dirty="0"/>
              <a:t> response, recovery, a list of videos and resources, and a glossary of terms. </a:t>
            </a:r>
            <a:endParaRPr lang="en-US" dirty="0"/>
          </a:p>
          <a:p>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7</a:t>
            </a:fld>
            <a:endParaRPr lang="en-US"/>
          </a:p>
        </p:txBody>
      </p:sp>
    </p:spTree>
    <p:extLst>
      <p:ext uri="{BB962C8B-B14F-4D97-AF65-F5344CB8AC3E}">
        <p14:creationId xmlns:p14="http://schemas.microsoft.com/office/powerpoint/2010/main" val="395275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fall, the videos under the “resources” section will be updated. Clips from the Field Guide videos, previously shared, will be available to view in this section of the app.</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8</a:t>
            </a:fld>
            <a:endParaRPr lang="en-US"/>
          </a:p>
        </p:txBody>
      </p:sp>
    </p:spTree>
    <p:extLst>
      <p:ext uri="{BB962C8B-B14F-4D97-AF65-F5344CB8AC3E}">
        <p14:creationId xmlns:p14="http://schemas.microsoft.com/office/powerpoint/2010/main" val="277282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also want to encourage you to explore apps that help with the process of staying in touch. There are several options for apps that will organize emergency contact lists (which, by the way, should be the backbone of any effective emergency plan). I have </a:t>
            </a:r>
            <a:r>
              <a:rPr lang="en-US" baseline="0" dirty="0" err="1"/>
              <a:t>ContactBox</a:t>
            </a:r>
            <a:r>
              <a:rPr lang="en-US" baseline="0" dirty="0"/>
              <a:t> on my phone – it’s an easy way to build lists and then share those lists with others. It also allows you to easily send group messages – either via text or email. But, as I said, there are many (free) options on the market, so see what works best for you.</a:t>
            </a:r>
            <a:endParaRPr lang="en-US" dirty="0"/>
          </a:p>
        </p:txBody>
      </p:sp>
      <p:sp>
        <p:nvSpPr>
          <p:cNvPr id="4" name="Slide Number Placeholder 3"/>
          <p:cNvSpPr>
            <a:spLocks noGrp="1"/>
          </p:cNvSpPr>
          <p:nvPr>
            <p:ph type="sldNum" sz="quarter" idx="10"/>
          </p:nvPr>
        </p:nvSpPr>
        <p:spPr/>
        <p:txBody>
          <a:bodyPr/>
          <a:lstStyle/>
          <a:p>
            <a:fld id="{2EA4FC75-E3DA-4541-8882-A05E0C6A60F2}" type="slidenum">
              <a:rPr lang="en-US" smtClean="0"/>
              <a:t>9</a:t>
            </a:fld>
            <a:endParaRPr lang="en-US"/>
          </a:p>
        </p:txBody>
      </p:sp>
    </p:spTree>
    <p:extLst>
      <p:ext uri="{BB962C8B-B14F-4D97-AF65-F5344CB8AC3E}">
        <p14:creationId xmlns:p14="http://schemas.microsoft.com/office/powerpoint/2010/main" val="7031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649F6-640F-4A8D-ABD4-8AF5DED642D6}"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200457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649F6-640F-4A8D-ABD4-8AF5DED642D6}"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314882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649F6-640F-4A8D-ABD4-8AF5DED642D6}"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104384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649F6-640F-4A8D-ABD4-8AF5DED642D6}"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220065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6649F6-640F-4A8D-ABD4-8AF5DED642D6}"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256858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649F6-640F-4A8D-ABD4-8AF5DED642D6}"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85642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649F6-640F-4A8D-ABD4-8AF5DED642D6}"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347650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649F6-640F-4A8D-ABD4-8AF5DED642D6}"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393774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649F6-640F-4A8D-ABD4-8AF5DED642D6}"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101681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649F6-640F-4A8D-ABD4-8AF5DED642D6}"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241242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649F6-640F-4A8D-ABD4-8AF5DED642D6}"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27CD6-6279-4D8B-A279-BA86C0B00C01}" type="slidenum">
              <a:rPr lang="en-US" smtClean="0"/>
              <a:t>‹#›</a:t>
            </a:fld>
            <a:endParaRPr lang="en-US"/>
          </a:p>
        </p:txBody>
      </p:sp>
    </p:spTree>
    <p:extLst>
      <p:ext uri="{BB962C8B-B14F-4D97-AF65-F5344CB8AC3E}">
        <p14:creationId xmlns:p14="http://schemas.microsoft.com/office/powerpoint/2010/main" val="232217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649F6-640F-4A8D-ABD4-8AF5DED642D6}"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27CD6-6279-4D8B-A279-BA86C0B00C01}" type="slidenum">
              <a:rPr lang="en-US" smtClean="0"/>
              <a:t>‹#›</a:t>
            </a:fld>
            <a:endParaRPr lang="en-US"/>
          </a:p>
        </p:txBody>
      </p:sp>
    </p:spTree>
    <p:extLst>
      <p:ext uri="{BB962C8B-B14F-4D97-AF65-F5344CB8AC3E}">
        <p14:creationId xmlns:p14="http://schemas.microsoft.com/office/powerpoint/2010/main" val="412771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onservation-u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twitter.com/conservat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4316" y="530102"/>
            <a:ext cx="833472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WEB RESOURCES and APPLICATIONS</a:t>
            </a:r>
          </a:p>
        </p:txBody>
      </p:sp>
      <p:sp>
        <p:nvSpPr>
          <p:cNvPr id="13" name="TextBox 12"/>
          <p:cNvSpPr txBox="1"/>
          <p:nvPr/>
        </p:nvSpPr>
        <p:spPr>
          <a:xfrm>
            <a:off x="707292" y="1114877"/>
            <a:ext cx="8483541" cy="1384995"/>
          </a:xfrm>
          <a:prstGeom prst="rect">
            <a:avLst/>
          </a:prstGeom>
          <a:noFill/>
        </p:spPr>
        <p:txBody>
          <a:bodyPr wrap="square" rtlCol="0">
            <a:spAutoFit/>
          </a:bodyPr>
          <a:lstStyle/>
          <a:p>
            <a:r>
              <a:rPr lang="en-US" sz="2800" b="1" dirty="0"/>
              <a:t>Jessica Unger</a:t>
            </a:r>
            <a:br>
              <a:rPr lang="en-US" sz="2800" b="1" dirty="0"/>
            </a:br>
            <a:r>
              <a:rPr lang="en-US" sz="2800" b="1" i="1" dirty="0"/>
              <a:t>Foundation of the American Institute for Conservation of Historic and Artistic Works</a:t>
            </a:r>
            <a:endParaRPr lang="en-US" sz="2800" b="1" i="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41" y="2728923"/>
            <a:ext cx="5104791" cy="392424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18318">
            <a:off x="7346945" y="2232504"/>
            <a:ext cx="2444029" cy="436381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9160" y="0"/>
            <a:ext cx="2139696" cy="2587752"/>
          </a:xfrm>
          <a:prstGeom prst="rect">
            <a:avLst/>
          </a:prstGeom>
        </p:spPr>
      </p:pic>
    </p:spTree>
    <p:extLst>
      <p:ext uri="{BB962C8B-B14F-4D97-AF65-F5344CB8AC3E}">
        <p14:creationId xmlns:p14="http://schemas.microsoft.com/office/powerpoint/2010/main" val="55031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Contact Me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Jessica Unger | Emergency Programs Coordinator</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junger@conservation-us.org</a:t>
            </a:r>
          </a:p>
          <a:p>
            <a:pPr marL="0" indent="0">
              <a:buNone/>
            </a:pPr>
            <a:r>
              <a:rPr lang="en-US" dirty="0">
                <a:latin typeface="Arial" panose="020B0604020202020204" pitchFamily="34" charset="0"/>
                <a:cs typeface="Arial" panose="020B0604020202020204" pitchFamily="34" charset="0"/>
              </a:rPr>
              <a:t>t 202-661-8069 | f 202-452-9328</a:t>
            </a:r>
          </a:p>
          <a:p>
            <a:pPr marL="0" indent="0">
              <a:buNone/>
            </a:pPr>
            <a:r>
              <a:rPr lang="en-US" u="sng" dirty="0">
                <a:latin typeface="Arial" panose="020B0604020202020204" pitchFamily="34" charset="0"/>
                <a:cs typeface="Arial" panose="020B0604020202020204" pitchFamily="34" charset="0"/>
                <a:hlinkClick r:id="rId3"/>
              </a:rPr>
              <a:t>www.conservation-us.org</a:t>
            </a: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hlinkClick r:id="rId4"/>
              </a:rPr>
              <a:t>conservators</a:t>
            </a:r>
            <a:endParaRPr lang="en-US" u="sng"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FAIC </a:t>
            </a:r>
          </a:p>
          <a:p>
            <a:pPr marL="0" indent="0">
              <a:buNone/>
            </a:pPr>
            <a:r>
              <a:rPr lang="en-US" dirty="0">
                <a:latin typeface="Arial" panose="020B0604020202020204" pitchFamily="34" charset="0"/>
                <a:cs typeface="Arial" panose="020B0604020202020204" pitchFamily="34" charset="0"/>
              </a:rPr>
              <a:t>FOUNDATION of the AMERICAN INSTITUTE FOR CONSERVATION </a:t>
            </a:r>
          </a:p>
          <a:p>
            <a:pPr marL="0" indent="0">
              <a:buNone/>
            </a:pPr>
            <a:r>
              <a:rPr lang="en-US" dirty="0">
                <a:latin typeface="Arial" panose="020B0604020202020204" pitchFamily="34" charset="0"/>
                <a:cs typeface="Arial" panose="020B0604020202020204" pitchFamily="34" charset="0"/>
              </a:rPr>
              <a:t>1156 15th St., NW | Suite 320 | Washington, DC | 20005</a:t>
            </a:r>
          </a:p>
          <a:p>
            <a:endParaRPr lang="en-US" dirty="0"/>
          </a:p>
        </p:txBody>
      </p:sp>
      <p:pic>
        <p:nvPicPr>
          <p:cNvPr id="4" name="Picture 3"/>
          <p:cNvPicPr>
            <a:picLocks noChangeAspect="1"/>
          </p:cNvPicPr>
          <p:nvPr/>
        </p:nvPicPr>
        <p:blipFill>
          <a:blip r:embed="rId5"/>
          <a:stretch>
            <a:fillRect/>
          </a:stretch>
        </p:blipFill>
        <p:spPr>
          <a:xfrm>
            <a:off x="10052119" y="0"/>
            <a:ext cx="2139881" cy="2591025"/>
          </a:xfrm>
          <a:prstGeom prst="rect">
            <a:avLst/>
          </a:prstGeom>
        </p:spPr>
      </p:pic>
    </p:spTree>
    <p:extLst>
      <p:ext uri="{BB962C8B-B14F-4D97-AF65-F5344CB8AC3E}">
        <p14:creationId xmlns:p14="http://schemas.microsoft.com/office/powerpoint/2010/main" val="168543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9445" r="36826" b="10492"/>
          <a:stretch/>
        </p:blipFill>
        <p:spPr>
          <a:xfrm>
            <a:off x="417093" y="160420"/>
            <a:ext cx="8455695" cy="6697580"/>
          </a:xfrm>
          <a:prstGeom prst="rect">
            <a:avLst/>
          </a:prstGeom>
        </p:spPr>
      </p:pic>
      <p:sp>
        <p:nvSpPr>
          <p:cNvPr id="6" name="TextBox 5"/>
          <p:cNvSpPr txBox="1"/>
          <p:nvPr/>
        </p:nvSpPr>
        <p:spPr>
          <a:xfrm>
            <a:off x="8034706" y="3109100"/>
            <a:ext cx="2855495" cy="400110"/>
          </a:xfrm>
          <a:prstGeom prst="rect">
            <a:avLst/>
          </a:prstGeom>
          <a:noFill/>
        </p:spPr>
        <p:txBody>
          <a:bodyPr wrap="square" rtlCol="0">
            <a:spAutoFit/>
          </a:bodyPr>
          <a:lstStyle/>
          <a:p>
            <a:r>
              <a:rPr lang="en-US" sz="2000" b="1" dirty="0"/>
              <a:t>www.dplan.org</a:t>
            </a:r>
            <a:endParaRPr lang="en-US" sz="2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0052119" y="0"/>
            <a:ext cx="2139881" cy="2591025"/>
          </a:xfrm>
          <a:prstGeom prst="rect">
            <a:avLst/>
          </a:prstGeom>
        </p:spPr>
      </p:pic>
    </p:spTree>
    <p:extLst>
      <p:ext uri="{BB962C8B-B14F-4D97-AF65-F5344CB8AC3E}">
        <p14:creationId xmlns:p14="http://schemas.microsoft.com/office/powerpoint/2010/main" val="403608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927" y="577946"/>
            <a:ext cx="6015789" cy="400110"/>
          </a:xfrm>
          <a:prstGeom prst="rect">
            <a:avLst/>
          </a:prstGeom>
          <a:noFill/>
        </p:spPr>
        <p:txBody>
          <a:bodyPr wrap="square" rtlCol="0">
            <a:spAutoFit/>
          </a:bodyPr>
          <a:lstStyle/>
          <a:p>
            <a:r>
              <a:rPr lang="en-US" sz="2000" b="1" dirty="0"/>
              <a:t>http://tinyurl.com/fieldguidevideos</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1346" t="9625" r="5438" b="16094"/>
          <a:stretch/>
        </p:blipFill>
        <p:spPr>
          <a:xfrm>
            <a:off x="0" y="1459832"/>
            <a:ext cx="9754159" cy="4857898"/>
          </a:xfrm>
          <a:prstGeom prst="rect">
            <a:avLst/>
          </a:prstGeom>
        </p:spPr>
      </p:pic>
      <p:pic>
        <p:nvPicPr>
          <p:cNvPr id="7" name="Picture 6"/>
          <p:cNvPicPr>
            <a:picLocks noChangeAspect="1"/>
          </p:cNvPicPr>
          <p:nvPr/>
        </p:nvPicPr>
        <p:blipFill>
          <a:blip r:embed="rId4"/>
          <a:stretch>
            <a:fillRect/>
          </a:stretch>
        </p:blipFill>
        <p:spPr>
          <a:xfrm>
            <a:off x="10052119" y="0"/>
            <a:ext cx="2139881" cy="2591025"/>
          </a:xfrm>
          <a:prstGeom prst="rect">
            <a:avLst/>
          </a:prstGeom>
        </p:spPr>
      </p:pic>
    </p:spTree>
    <p:extLst>
      <p:ext uri="{BB962C8B-B14F-4D97-AF65-F5344CB8AC3E}">
        <p14:creationId xmlns:p14="http://schemas.microsoft.com/office/powerpoint/2010/main" val="38373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013" y="996057"/>
            <a:ext cx="1852187" cy="18521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907" y="1044166"/>
            <a:ext cx="1852187" cy="18040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033" y="1056304"/>
            <a:ext cx="1851955" cy="177980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118" y="3866243"/>
            <a:ext cx="1851955" cy="185195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813" y="3841962"/>
            <a:ext cx="1852187" cy="185218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2740" y="3866243"/>
            <a:ext cx="1851955" cy="182790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1435" y="3866243"/>
            <a:ext cx="1852187" cy="1828133"/>
          </a:xfrm>
          <a:prstGeom prst="rect">
            <a:avLst/>
          </a:prstGeom>
        </p:spPr>
      </p:pic>
      <p:pic>
        <p:nvPicPr>
          <p:cNvPr id="11" name="Picture 10"/>
          <p:cNvPicPr>
            <a:picLocks noChangeAspect="1"/>
          </p:cNvPicPr>
          <p:nvPr/>
        </p:nvPicPr>
        <p:blipFill>
          <a:blip r:embed="rId10"/>
          <a:stretch>
            <a:fillRect/>
          </a:stretch>
        </p:blipFill>
        <p:spPr>
          <a:xfrm>
            <a:off x="10052119" y="0"/>
            <a:ext cx="2139881" cy="2591025"/>
          </a:xfrm>
          <a:prstGeom prst="rect">
            <a:avLst/>
          </a:prstGeom>
        </p:spPr>
      </p:pic>
      <p:sp>
        <p:nvSpPr>
          <p:cNvPr id="12" name="TextBox 11"/>
          <p:cNvSpPr txBox="1"/>
          <p:nvPr/>
        </p:nvSpPr>
        <p:spPr>
          <a:xfrm>
            <a:off x="623254" y="341181"/>
            <a:ext cx="8665125" cy="400110"/>
          </a:xfrm>
          <a:prstGeom prst="rect">
            <a:avLst/>
          </a:prstGeom>
          <a:noFill/>
        </p:spPr>
        <p:txBody>
          <a:bodyPr wrap="square" rtlCol="0">
            <a:spAutoFit/>
          </a:bodyPr>
          <a:lstStyle/>
          <a:p>
            <a:r>
              <a:rPr lang="en-US" sz="2000" b="1" dirty="0"/>
              <a:t>www.redcross.org/mobile-apps </a:t>
            </a:r>
          </a:p>
        </p:txBody>
      </p:sp>
    </p:spTree>
    <p:extLst>
      <p:ext uri="{BB962C8B-B14F-4D97-AF65-F5344CB8AC3E}">
        <p14:creationId xmlns:p14="http://schemas.microsoft.com/office/powerpoint/2010/main" val="49454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13" y="1560616"/>
            <a:ext cx="4169952" cy="46657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534" y="1243740"/>
            <a:ext cx="3533015" cy="5299521"/>
          </a:xfrm>
          <a:prstGeom prst="rect">
            <a:avLst/>
          </a:prstGeom>
        </p:spPr>
      </p:pic>
      <p:sp>
        <p:nvSpPr>
          <p:cNvPr id="6" name="TextBox 5"/>
          <p:cNvSpPr txBox="1"/>
          <p:nvPr/>
        </p:nvSpPr>
        <p:spPr>
          <a:xfrm>
            <a:off x="417095" y="642115"/>
            <a:ext cx="6015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www.conservation-us.org/emergencies/ers-app</a:t>
            </a:r>
          </a:p>
        </p:txBody>
      </p:sp>
      <p:pic>
        <p:nvPicPr>
          <p:cNvPr id="7" name="Picture 6"/>
          <p:cNvPicPr>
            <a:picLocks noChangeAspect="1"/>
          </p:cNvPicPr>
          <p:nvPr/>
        </p:nvPicPr>
        <p:blipFill>
          <a:blip r:embed="rId5"/>
          <a:stretch>
            <a:fillRect/>
          </a:stretch>
        </p:blipFill>
        <p:spPr>
          <a:xfrm>
            <a:off x="10052119" y="0"/>
            <a:ext cx="2139881" cy="2591025"/>
          </a:xfrm>
          <a:prstGeom prst="rect">
            <a:avLst/>
          </a:prstGeom>
        </p:spPr>
      </p:pic>
    </p:spTree>
    <p:extLst>
      <p:ext uri="{BB962C8B-B14F-4D97-AF65-F5344CB8AC3E}">
        <p14:creationId xmlns:p14="http://schemas.microsoft.com/office/powerpoint/2010/main" val="357091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519" y="869483"/>
            <a:ext cx="3657600" cy="5486400"/>
          </a:xfrm>
          <a:prstGeom prst="rect">
            <a:avLst/>
          </a:prstGeom>
        </p:spPr>
      </p:pic>
      <p:sp>
        <p:nvSpPr>
          <p:cNvPr id="8" name="TextBox 7"/>
          <p:cNvSpPr txBox="1"/>
          <p:nvPr/>
        </p:nvSpPr>
        <p:spPr>
          <a:xfrm>
            <a:off x="721895" y="669428"/>
            <a:ext cx="6015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sis.nlm.nih.gov/</a:t>
            </a:r>
            <a:r>
              <a:rPr lang="en-US" sz="2000" b="1" dirty="0" err="1">
                <a:latin typeface="Arial" panose="020B0604020202020204" pitchFamily="34" charset="0"/>
                <a:cs typeface="Arial" panose="020B0604020202020204" pitchFamily="34" charset="0"/>
              </a:rPr>
              <a:t>dimrc</a:t>
            </a:r>
            <a:r>
              <a:rPr lang="en-US" sz="2000" b="1" dirty="0">
                <a:latin typeface="Arial" panose="020B0604020202020204" pitchFamily="34" charset="0"/>
                <a:cs typeface="Arial" panose="020B0604020202020204" pitchFamily="34" charset="0"/>
              </a:rPr>
              <a:t>/disasterapps.html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95" y="1884948"/>
            <a:ext cx="4973053" cy="3729790"/>
          </a:xfrm>
          <a:prstGeom prst="rect">
            <a:avLst/>
          </a:prstGeom>
        </p:spPr>
      </p:pic>
      <p:pic>
        <p:nvPicPr>
          <p:cNvPr id="10" name="Picture 9"/>
          <p:cNvPicPr>
            <a:picLocks noChangeAspect="1"/>
          </p:cNvPicPr>
          <p:nvPr/>
        </p:nvPicPr>
        <p:blipFill>
          <a:blip r:embed="rId5"/>
          <a:stretch>
            <a:fillRect/>
          </a:stretch>
        </p:blipFill>
        <p:spPr>
          <a:xfrm>
            <a:off x="10052119" y="0"/>
            <a:ext cx="2139881" cy="2591025"/>
          </a:xfrm>
          <a:prstGeom prst="rect">
            <a:avLst/>
          </a:prstGeom>
        </p:spPr>
      </p:pic>
    </p:spTree>
    <p:extLst>
      <p:ext uri="{BB962C8B-B14F-4D97-AF65-F5344CB8AC3E}">
        <p14:creationId xmlns:p14="http://schemas.microsoft.com/office/powerpoint/2010/main" val="395014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316369" y="2727930"/>
            <a:ext cx="2741112" cy="3931920"/>
          </a:xfrm>
          <a:prstGeom prst="rect">
            <a:avLst/>
          </a:prstGeom>
        </p:spPr>
      </p:pic>
      <p:pic>
        <p:nvPicPr>
          <p:cNvPr id="7" name="Picture 6"/>
          <p:cNvPicPr>
            <a:picLocks noChangeAspect="1"/>
          </p:cNvPicPr>
          <p:nvPr/>
        </p:nvPicPr>
        <p:blipFill>
          <a:blip r:embed="rId4"/>
          <a:stretch>
            <a:fillRect/>
          </a:stretch>
        </p:blipFill>
        <p:spPr>
          <a:xfrm>
            <a:off x="3231386" y="2727930"/>
            <a:ext cx="2733624" cy="3931920"/>
          </a:xfrm>
          <a:prstGeom prst="rect">
            <a:avLst/>
          </a:prstGeom>
        </p:spPr>
      </p:pic>
      <p:pic>
        <p:nvPicPr>
          <p:cNvPr id="8" name="Picture 7"/>
          <p:cNvPicPr>
            <a:picLocks noChangeAspect="1"/>
          </p:cNvPicPr>
          <p:nvPr/>
        </p:nvPicPr>
        <p:blipFill>
          <a:blip r:embed="rId5"/>
          <a:stretch>
            <a:fillRect/>
          </a:stretch>
        </p:blipFill>
        <p:spPr>
          <a:xfrm>
            <a:off x="175993" y="2727930"/>
            <a:ext cx="2733624" cy="393192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1696" b="6666"/>
          <a:stretch/>
        </p:blipFill>
        <p:spPr>
          <a:xfrm>
            <a:off x="6286779" y="2727930"/>
            <a:ext cx="2707821" cy="3931920"/>
          </a:xfrm>
          <a:prstGeom prst="rect">
            <a:avLst/>
          </a:prstGeom>
        </p:spPr>
      </p:pic>
      <p:pic>
        <p:nvPicPr>
          <p:cNvPr id="10" name="Picture 9"/>
          <p:cNvPicPr>
            <a:picLocks noChangeAspect="1"/>
          </p:cNvPicPr>
          <p:nvPr/>
        </p:nvPicPr>
        <p:blipFill>
          <a:blip r:embed="rId7"/>
          <a:stretch>
            <a:fillRect/>
          </a:stretch>
        </p:blipFill>
        <p:spPr>
          <a:xfrm>
            <a:off x="10052119" y="0"/>
            <a:ext cx="2139881" cy="2591025"/>
          </a:xfrm>
          <a:prstGeom prst="rect">
            <a:avLst/>
          </a:prstGeom>
        </p:spPr>
      </p:pic>
      <p:sp>
        <p:nvSpPr>
          <p:cNvPr id="11" name="TextBox 10"/>
          <p:cNvSpPr txBox="1"/>
          <p:nvPr/>
        </p:nvSpPr>
        <p:spPr>
          <a:xfrm>
            <a:off x="545432" y="1095457"/>
            <a:ext cx="6015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sis.nlm.nih.gov/</a:t>
            </a:r>
            <a:r>
              <a:rPr lang="en-US" sz="2000" b="1" dirty="0" err="1">
                <a:latin typeface="Arial" panose="020B0604020202020204" pitchFamily="34" charset="0"/>
                <a:cs typeface="Arial" panose="020B0604020202020204" pitchFamily="34" charset="0"/>
              </a:rPr>
              <a:t>dimrc</a:t>
            </a:r>
            <a:r>
              <a:rPr lang="en-US" sz="2000" b="1" dirty="0">
                <a:latin typeface="Arial" panose="020B0604020202020204" pitchFamily="34" charset="0"/>
                <a:cs typeface="Arial" panose="020B0604020202020204" pitchFamily="34" charset="0"/>
              </a:rPr>
              <a:t>/disasterapps.html</a:t>
            </a:r>
          </a:p>
        </p:txBody>
      </p:sp>
    </p:spTree>
    <p:extLst>
      <p:ext uri="{BB962C8B-B14F-4D97-AF65-F5344CB8AC3E}">
        <p14:creationId xmlns:p14="http://schemas.microsoft.com/office/powerpoint/2010/main" val="319290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316369" y="2727930"/>
            <a:ext cx="2741112" cy="3931920"/>
          </a:xfrm>
          <a:prstGeom prst="rect">
            <a:avLst/>
          </a:prstGeom>
        </p:spPr>
      </p:pic>
      <p:pic>
        <p:nvPicPr>
          <p:cNvPr id="7" name="Picture 6"/>
          <p:cNvPicPr>
            <a:picLocks noChangeAspect="1"/>
          </p:cNvPicPr>
          <p:nvPr/>
        </p:nvPicPr>
        <p:blipFill>
          <a:blip r:embed="rId4"/>
          <a:stretch>
            <a:fillRect/>
          </a:stretch>
        </p:blipFill>
        <p:spPr>
          <a:xfrm>
            <a:off x="3231386" y="2727930"/>
            <a:ext cx="2733624" cy="3931920"/>
          </a:xfrm>
          <a:prstGeom prst="rect">
            <a:avLst/>
          </a:prstGeom>
        </p:spPr>
      </p:pic>
      <p:pic>
        <p:nvPicPr>
          <p:cNvPr id="8" name="Picture 7"/>
          <p:cNvPicPr>
            <a:picLocks noChangeAspect="1"/>
          </p:cNvPicPr>
          <p:nvPr/>
        </p:nvPicPr>
        <p:blipFill>
          <a:blip r:embed="rId5"/>
          <a:stretch>
            <a:fillRect/>
          </a:stretch>
        </p:blipFill>
        <p:spPr>
          <a:xfrm>
            <a:off x="175993" y="2727930"/>
            <a:ext cx="2733624" cy="393192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1696" b="6666"/>
          <a:stretch/>
        </p:blipFill>
        <p:spPr>
          <a:xfrm>
            <a:off x="6286779" y="2727930"/>
            <a:ext cx="2707821" cy="3931920"/>
          </a:xfrm>
          <a:prstGeom prst="rect">
            <a:avLst/>
          </a:prstGeom>
        </p:spPr>
      </p:pic>
      <p:pic>
        <p:nvPicPr>
          <p:cNvPr id="10" name="Picture 9"/>
          <p:cNvPicPr>
            <a:picLocks noChangeAspect="1"/>
          </p:cNvPicPr>
          <p:nvPr/>
        </p:nvPicPr>
        <p:blipFill>
          <a:blip r:embed="rId7"/>
          <a:stretch>
            <a:fillRect/>
          </a:stretch>
        </p:blipFill>
        <p:spPr>
          <a:xfrm>
            <a:off x="10052119" y="0"/>
            <a:ext cx="2139881" cy="2591025"/>
          </a:xfrm>
          <a:prstGeom prst="rect">
            <a:avLst/>
          </a:prstGeom>
        </p:spPr>
      </p:pic>
      <p:sp>
        <p:nvSpPr>
          <p:cNvPr id="11" name="TextBox 10"/>
          <p:cNvSpPr txBox="1"/>
          <p:nvPr/>
        </p:nvSpPr>
        <p:spPr>
          <a:xfrm>
            <a:off x="545432" y="1095457"/>
            <a:ext cx="6015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sis.nlm.nih.gov/</a:t>
            </a:r>
            <a:r>
              <a:rPr lang="en-US" sz="2000" b="1" dirty="0" err="1">
                <a:latin typeface="Arial" panose="020B0604020202020204" pitchFamily="34" charset="0"/>
                <a:cs typeface="Arial" panose="020B0604020202020204" pitchFamily="34" charset="0"/>
              </a:rPr>
              <a:t>dimrc</a:t>
            </a:r>
            <a:r>
              <a:rPr lang="en-US" sz="2000" b="1" dirty="0">
                <a:latin typeface="Arial" panose="020B0604020202020204" pitchFamily="34" charset="0"/>
                <a:cs typeface="Arial" panose="020B0604020202020204" pitchFamily="34" charset="0"/>
              </a:rPr>
              <a:t>/disasterapps.html</a:t>
            </a:r>
          </a:p>
        </p:txBody>
      </p:sp>
      <p:pic>
        <p:nvPicPr>
          <p:cNvPr id="2" name="Picture 1"/>
          <p:cNvPicPr>
            <a:picLocks noChangeAspect="1"/>
          </p:cNvPicPr>
          <p:nvPr/>
        </p:nvPicPr>
        <p:blipFill>
          <a:blip r:embed="rId8"/>
          <a:stretch>
            <a:fillRect/>
          </a:stretch>
        </p:blipFill>
        <p:spPr>
          <a:xfrm>
            <a:off x="5965010" y="3032571"/>
            <a:ext cx="3206774" cy="664522"/>
          </a:xfrm>
          <a:prstGeom prst="rect">
            <a:avLst/>
          </a:prstGeom>
        </p:spPr>
      </p:pic>
    </p:spTree>
    <p:extLst>
      <p:ext uri="{BB962C8B-B14F-4D97-AF65-F5344CB8AC3E}">
        <p14:creationId xmlns:p14="http://schemas.microsoft.com/office/powerpoint/2010/main" val="101844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316" y="706283"/>
            <a:ext cx="6015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www.contactbox.mobi</a:t>
            </a:r>
          </a:p>
        </p:txBody>
      </p:sp>
      <p:pic>
        <p:nvPicPr>
          <p:cNvPr id="5" name="Picture 4"/>
          <p:cNvPicPr>
            <a:picLocks noChangeAspect="1"/>
          </p:cNvPicPr>
          <p:nvPr/>
        </p:nvPicPr>
        <p:blipFill>
          <a:blip r:embed="rId3"/>
          <a:stretch>
            <a:fillRect/>
          </a:stretch>
        </p:blipFill>
        <p:spPr>
          <a:xfrm>
            <a:off x="5846023" y="906338"/>
            <a:ext cx="3362146" cy="53408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0940">
            <a:off x="1766331" y="2244352"/>
            <a:ext cx="2864854" cy="2864854"/>
          </a:xfrm>
          <a:prstGeom prst="rect">
            <a:avLst/>
          </a:prstGeom>
        </p:spPr>
      </p:pic>
      <p:pic>
        <p:nvPicPr>
          <p:cNvPr id="9" name="Picture 8"/>
          <p:cNvPicPr>
            <a:picLocks noChangeAspect="1"/>
          </p:cNvPicPr>
          <p:nvPr/>
        </p:nvPicPr>
        <p:blipFill>
          <a:blip r:embed="rId5"/>
          <a:stretch>
            <a:fillRect/>
          </a:stretch>
        </p:blipFill>
        <p:spPr>
          <a:xfrm>
            <a:off x="10052119" y="0"/>
            <a:ext cx="2139881" cy="2591025"/>
          </a:xfrm>
          <a:prstGeom prst="rect">
            <a:avLst/>
          </a:prstGeom>
        </p:spPr>
      </p:pic>
    </p:spTree>
    <p:extLst>
      <p:ext uri="{BB962C8B-B14F-4D97-AF65-F5344CB8AC3E}">
        <p14:creationId xmlns:p14="http://schemas.microsoft.com/office/powerpoint/2010/main" val="348183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1114</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Unger</dc:creator>
  <cp:lastModifiedBy>Jessica Unger</cp:lastModifiedBy>
  <cp:revision>19</cp:revision>
  <dcterms:created xsi:type="dcterms:W3CDTF">2016-07-27T15:45:35Z</dcterms:created>
  <dcterms:modified xsi:type="dcterms:W3CDTF">2016-07-29T20:16:06Z</dcterms:modified>
</cp:coreProperties>
</file>